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90" r:id="rId9"/>
    <p:sldId id="262" r:id="rId10"/>
    <p:sldId id="263" r:id="rId11"/>
    <p:sldId id="264" r:id="rId12"/>
    <p:sldId id="265" r:id="rId13"/>
    <p:sldId id="293" r:id="rId14"/>
    <p:sldId id="291" r:id="rId15"/>
    <p:sldId id="266" r:id="rId16"/>
    <p:sldId id="267" r:id="rId17"/>
    <p:sldId id="302" r:id="rId18"/>
    <p:sldId id="268" r:id="rId19"/>
    <p:sldId id="294" r:id="rId20"/>
    <p:sldId id="269" r:id="rId21"/>
    <p:sldId id="270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95" r:id="rId30"/>
    <p:sldId id="279" r:id="rId31"/>
    <p:sldId id="303" r:id="rId32"/>
    <p:sldId id="280" r:id="rId33"/>
    <p:sldId id="281" r:id="rId34"/>
    <p:sldId id="282" r:id="rId35"/>
    <p:sldId id="283" r:id="rId36"/>
    <p:sldId id="298" r:id="rId37"/>
    <p:sldId id="304" r:id="rId38"/>
    <p:sldId id="305" r:id="rId39"/>
    <p:sldId id="306" r:id="rId40"/>
    <p:sldId id="307" r:id="rId41"/>
    <p:sldId id="286" r:id="rId42"/>
    <p:sldId id="287" r:id="rId43"/>
    <p:sldId id="288" r:id="rId44"/>
    <p:sldId id="289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Montserrat Light" panose="020F0302020204030204" pitchFamily="34" charset="0"/>
      <p:regular r:id="rId52"/>
      <p:bold r:id="rId53"/>
      <p:italic r:id="rId54"/>
      <p:boldItalic r:id="rId55"/>
    </p:embeddedFont>
    <p:embeddedFont>
      <p:font typeface="Roboto Mono" pitchFamily="49" charset="0"/>
      <p:regular r:id="rId56"/>
      <p:bold r:id="rId57"/>
      <p:italic r:id="rId58"/>
      <p:boldItalic r:id="rId59"/>
    </p:embeddedFont>
    <p:embeddedFont>
      <p:font typeface="Roboto Mono Light" pitchFamily="49" charset="0"/>
      <p:regular r:id="rId60"/>
      <p:bold r:id="rId61"/>
      <p:italic r:id="rId62"/>
      <p:boldItalic r:id="rId63"/>
    </p:embeddedFont>
    <p:embeddedFont>
      <p:font typeface="Roboto Mono Medium" pitchFamily="49" charset="0"/>
      <p:regular r:id="rId64"/>
      <p:bold r:id="rId65"/>
      <p:italic r:id="rId66"/>
      <p:boldItalic r:id="rId67"/>
    </p:embeddedFont>
    <p:embeddedFont>
      <p:font typeface="Sora" pitchFamily="2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60"/>
    <p:restoredTop sz="94704"/>
  </p:normalViewPr>
  <p:slideViewPr>
    <p:cSldViewPr snapToGrid="0">
      <p:cViewPr>
        <p:scale>
          <a:sx n="60" d="100"/>
          <a:sy n="60" d="100"/>
        </p:scale>
        <p:origin x="-24" y="1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8707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7110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153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114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4575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7416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049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093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71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2ptm.kemkes.go.id/infographicp2ptm/obesitas/tabel-batas-ambang-indeks-massa-tubuh-im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Probability Project: Insurance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30.708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B5933E6-848D-0BCA-44D3-6E45DEC161C4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7A7120EB-3BD2-294C-B2F8-502E5502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5" y="2058998"/>
            <a:ext cx="11303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Variansi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status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133.207.311,2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35.925.420,5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C101C71-E9B8-DE7C-F70B-098DF7BE4340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76EF435C-7B34-9841-B4C5-EBABAADB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80" y="3215550"/>
            <a:ext cx="11430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43" y="1793097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18-64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38,61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38,45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6C1C4F0-CF7B-E049-817A-191F3EC5F1D2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6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6815D42C-A568-B246-91D7-B0288E093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8" y="3116496"/>
            <a:ext cx="9315572" cy="32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tagihan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32.050,23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8.434,27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26F42F0-BBAA-7EE7-AFE2-C561E5BB7102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4F0CA775-D1D3-ED44-9DF5-CC42BB08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7" y="2907774"/>
            <a:ext cx="9541554" cy="32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2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Rata-rata </a:t>
            </a:r>
            <a:r>
              <a:rPr lang="en-US" sz="2800" dirty="0" err="1"/>
              <a:t>tagihan</a:t>
            </a:r>
            <a:r>
              <a:rPr lang="en-US" sz="2800" dirty="0"/>
              <a:t> BMI &gt; 25,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Non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= 35.116,91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= 8.629,59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9B576F7-693E-FFE5-21A8-CF8AD1672B36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BAF199B6-5010-F646-AE7A-1BF53838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15550"/>
            <a:ext cx="9551581" cy="3236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39,21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sebagian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dewasa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kumpulan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30,71 dan 30,65. Angka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kebanyakan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Kisaran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18,5-25.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pengambil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kebanyakan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FFCD437-E31F-9E06-696C-BD43E8A487E5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32.050,23,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35.116,91 dan 8.629,59.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Rincian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11.541,55 dan 5.993,78.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luas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FFCD437-E31F-9E06-696C-BD43E8A487E5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9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#2 Categorical Variables Analysis</a:t>
            </a:r>
            <a:endParaRPr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dari sampel data pengguna asuransi, didapatkan rata-rata dan tagihan tertinggi: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12569.57884383534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13956.751177721886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maksimum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63770.42801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maksimum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62592.87309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ditinjau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ditinjau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maksimal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5FF3DCC-EC6A-9908-A209-FDF9B6EA95CD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59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orang di </a:t>
            </a:r>
            <a:r>
              <a:rPr lang="en-US" dirty="0" err="1"/>
              <a:t>tiap</a:t>
            </a:r>
            <a:r>
              <a:rPr lang="en-US" dirty="0"/>
              <a:t> wilayah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dari sampel data pengguna asuransi, didapatkan proporsi: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79FD7F2-2E4A-C8EE-AE86-B9BDCF6B4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77194"/>
              </p:ext>
            </p:extLst>
          </p:nvPr>
        </p:nvGraphicFramePr>
        <p:xfrm>
          <a:off x="1626682" y="250190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2704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80226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77636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Wilayah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Banyak Orang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Proporsi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Northeast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0.242152466367713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Northwest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0.242152466367713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1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Southeast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0.27204783258594917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7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Southwest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r>
                        <a:rPr lang="id-ID" dirty="0"/>
                        <a:t>0.2428998505231689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10213"/>
                  </a:ext>
                </a:extLst>
              </a:tr>
            </a:tbl>
          </a:graphicData>
        </a:graphic>
      </p:graphicFrame>
      <p:sp>
        <p:nvSpPr>
          <p:cNvPr id="3" name="Google Shape;270;g142ad2f6649_0_104">
            <a:extLst>
              <a:ext uri="{FF2B5EF4-FFF2-40B4-BE49-F238E27FC236}">
                <a16:creationId xmlns:a16="http://schemas.microsoft.com/office/drawing/2014/main" id="{6EDAB4D9-00BA-F2D9-7299-DFBA90D51F90}"/>
              </a:ext>
            </a:extLst>
          </p:cNvPr>
          <p:cNvSpPr txBox="1"/>
          <p:nvPr/>
        </p:nvSpPr>
        <p:spPr>
          <a:xfrm>
            <a:off x="401515" y="4673521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region, maka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proporsinya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semuanya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region.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BF935275-8395-5DDE-D89C-12EB2620E273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dari sampel data pengguna asuransi, didapatkan proporsi: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CA59FC5-BC4D-73E1-B544-D99FE8F32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867386"/>
              </p:ext>
            </p:extLst>
          </p:nvPr>
        </p:nvGraphicFramePr>
        <p:xfrm>
          <a:off x="2025693" y="2353815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117124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35842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2986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Banyak Orang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Proporsi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3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Perokok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0.20478325859491778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</a:t>
                      </a:r>
                      <a:r>
                        <a:rPr lang="en-US" dirty="0" err="1"/>
                        <a:t>Perokok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0.7952167414050823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07218"/>
                  </a:ext>
                </a:extLst>
              </a:tr>
            </a:tbl>
          </a:graphicData>
        </a:graphic>
      </p:graphicFrame>
      <p:sp>
        <p:nvSpPr>
          <p:cNvPr id="3" name="Google Shape;276;g142ad2f6649_0_99">
            <a:extLst>
              <a:ext uri="{FF2B5EF4-FFF2-40B4-BE49-F238E27FC236}">
                <a16:creationId xmlns:a16="http://schemas.microsoft.com/office/drawing/2014/main" id="{35ACDA67-C59D-C789-0034-B05E3F553392}"/>
              </a:ext>
            </a:extLst>
          </p:cNvPr>
          <p:cNvSpPr txBox="1"/>
          <p:nvPr/>
        </p:nvSpPr>
        <p:spPr>
          <a:xfrm>
            <a:off x="401515" y="3835706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sv-SE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1885928F-A22F-92FC-7A43-32956C1F1A94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115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274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115/274 = 0,42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1 – 0,42 = 0,58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fi-FI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jadi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dia </a:t>
            </a: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0.42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0CAD8067-DC27-DD81-6D86-76DB8DCF6120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milik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13.959,75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12.569,58.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sendiri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eksponensial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kebanyakan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penduduk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keempat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mirip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Tenggara,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kumpulan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mencapai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80%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sebagian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masyarakat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2626FE5-9C40-9628-CC07-8C3CA197F834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#3 Continuous Variables Analysis</a:t>
            </a:r>
            <a:endParaRPr sz="4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&lt; 16.700 Jika BMI &lt; 25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dari sampel data pengguna asuransi, didapatkan: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id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 tagihan &lt;$16700 serta BMI &lt;25 adalah 194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 BMI&lt;25 adalah 245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id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 adalah 0.7918367346938775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&gt;16700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0.2081632653061225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9F42F913-B4CA-2DE2-6817-DAD9D11ADC3A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&gt; 16.700 Jika </a:t>
            </a:r>
            <a:r>
              <a:rPr lang="en-US" dirty="0" err="1"/>
              <a:t>Perokok</a:t>
            </a:r>
            <a:r>
              <a:rPr lang="en-US" dirty="0"/>
              <a:t> &amp; BMI &gt; 25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15" y="18891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215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1091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0.19706691109074242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0.8029330889092576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5E1D944B-AF78-BC98-B84D-99F07D7CD4E8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&gt;16.700 Jika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254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274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0.927007299270073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0.07299270072992703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9B5C440-8534-B649-C6E6-2B5FB4D4AB50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BMI&gt;25 Jika </a:t>
            </a:r>
            <a:r>
              <a:rPr lang="en-US" dirty="0" err="1"/>
              <a:t>Tagihan</a:t>
            </a:r>
            <a:r>
              <a:rPr lang="en-US" dirty="0"/>
              <a:t> 16.700</a:t>
            </a:r>
            <a:endParaRPr dirty="0"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283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334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melebihi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0.8473053892215568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melebihi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0.15269461077844315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melebihi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$16700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518EE2D-6374-A2B9-5783-7AE523C99F0A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Jika BMI&gt;25 dan </a:t>
            </a:r>
            <a:r>
              <a:rPr lang="en-US" sz="2800" dirty="0" err="1"/>
              <a:t>Tagihan</a:t>
            </a:r>
            <a:r>
              <a:rPr lang="en-US" sz="2800" dirty="0"/>
              <a:t> &gt;16.700</a:t>
            </a:r>
            <a:endParaRPr sz="2800" dirty="0"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215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215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melebihi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0.7597173144876325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melebihi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0.24028268551236753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melebihi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$16700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02685EA-3538-2EC6-0EB7-D11F3DB72AC9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6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ditemukan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2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&lt;25&gt; 16.700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0,79).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 &gt; 16.700,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0,85).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menerima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2C2387C-14F4-9983-E36A-A84C170FAB1B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melibatkan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ditemukan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kalau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0,76).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2C2387C-14F4-9983-E36A-A84C170FAB1B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84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#4 Variables Correlation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sintaks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pandas.dataframse.corr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(),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dihasilkan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pairwise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correlation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Pearson.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6C5962-C47A-D369-4F3A-677215CB12E2}"/>
              </a:ext>
            </a:extLst>
          </p:cNvPr>
          <p:cNvSpPr/>
          <p:nvPr/>
        </p:nvSpPr>
        <p:spPr>
          <a:xfrm>
            <a:off x="0" y="0"/>
            <a:ext cx="2544417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#4 Variables Correlation</a:t>
            </a:r>
          </a:p>
        </p:txBody>
      </p:sp>
      <p:pic>
        <p:nvPicPr>
          <p:cNvPr id="3" name="Gambar 2" descr="Sebuah gambar berisi meja&#10;&#10;Deskripsi dibuat secara otomatis">
            <a:extLst>
              <a:ext uri="{FF2B5EF4-FFF2-40B4-BE49-F238E27FC236}">
                <a16:creationId xmlns:a16="http://schemas.microsoft.com/office/drawing/2014/main" id="{417D97A7-6F4A-9A42-A6B7-7B0BD7F3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53" y="3118377"/>
            <a:ext cx="5248276" cy="21552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#5 Hypothesis Testing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 idx="4294967295"/>
          </p:nvPr>
        </p:nvSpPr>
        <p:spPr>
          <a:xfrm>
            <a:off x="682625" y="474454"/>
            <a:ext cx="11509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Uji #1:</a:t>
            </a:r>
            <a:br>
              <a:rPr lang="en-US" sz="2800" dirty="0"/>
            </a:b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Non </a:t>
            </a:r>
            <a:r>
              <a:rPr lang="en-US" sz="2800" dirty="0" err="1"/>
              <a:t>Perokok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773216"/>
                <a:ext cx="11388900" cy="378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Menguji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non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1" dirty="0">
                  <a:solidFill>
                    <a:srgbClr val="103864"/>
                  </a:solidFill>
                  <a:latin typeface="Sora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1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UJI F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mengetahui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varians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populasi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sama</a:t>
                </a:r>
                <a:endParaRPr lang="en-US" sz="2000" dirty="0">
                  <a:solidFill>
                    <a:srgbClr val="103864"/>
                  </a:solidFill>
                  <a:latin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hasil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F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didapatkan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F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3.71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mendekati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sehingga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H0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gagal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ditolak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0.05</a:t>
                </a: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non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773216"/>
                <a:ext cx="11388900" cy="3785611"/>
              </a:xfrm>
              <a:prstGeom prst="rect">
                <a:avLst/>
              </a:prstGeom>
              <a:blipFill>
                <a:blip r:embed="rId3"/>
                <a:stretch>
                  <a:fillRect t="-13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0EF4B37-CDDF-7317-D3C4-ECC1EA1499DD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1ED770-FEF1-35F5-540F-EE1976E36F3B}"/>
              </a:ext>
            </a:extLst>
          </p:cNvPr>
          <p:cNvCxnSpPr>
            <a:cxnSpLocks/>
          </p:cNvCxnSpPr>
          <p:nvPr/>
        </p:nvCxnSpPr>
        <p:spPr>
          <a:xfrm>
            <a:off x="682625" y="1590259"/>
            <a:ext cx="1086664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354;g142ad2f6649_0_129">
                <a:extLst>
                  <a:ext uri="{FF2B5EF4-FFF2-40B4-BE49-F238E27FC236}">
                    <a16:creationId xmlns:a16="http://schemas.microsoft.com/office/drawing/2014/main" id="{32FE9488-A72B-4D99-53CD-6C5F40067FDE}"/>
                  </a:ext>
                </a:extLst>
              </p:cNvPr>
              <p:cNvSpPr txBox="1"/>
              <p:nvPr/>
            </p:nvSpPr>
            <p:spPr>
              <a:xfrm>
                <a:off x="401550" y="1117236"/>
                <a:ext cx="11388900" cy="2554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1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UJI T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melakukan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uji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hipotesis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Digunakan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scipy.stats.ttest_ind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opsi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equal_var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=false.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Hasil Uji T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menunjukkan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T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32.75 dan P value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mendekati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sehingga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H0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ditolak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P&lt;0.05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" name="Google Shape;354;g142ad2f6649_0_129">
                <a:extLst>
                  <a:ext uri="{FF2B5EF4-FFF2-40B4-BE49-F238E27FC236}">
                    <a16:creationId xmlns:a16="http://schemas.microsoft.com/office/drawing/2014/main" id="{32FE9488-A72B-4D99-53CD-6C5F40067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0" y="1117236"/>
                <a:ext cx="11388900" cy="2554505"/>
              </a:xfrm>
              <a:prstGeom prst="rect">
                <a:avLst/>
              </a:prstGeom>
              <a:blipFill>
                <a:blip r:embed="rId2"/>
                <a:stretch>
                  <a:fillRect t="-1485" b="-3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97AD708-B183-FFC5-DE59-7EC91128579E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594005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 idx="4294967295"/>
          </p:nvPr>
        </p:nvSpPr>
        <p:spPr>
          <a:xfrm>
            <a:off x="682625" y="474454"/>
            <a:ext cx="11509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Uji #2:</a:t>
            </a:r>
            <a:br>
              <a:rPr lang="en-US" sz="2800" dirty="0"/>
            </a:br>
            <a:r>
              <a:rPr lang="en-US" sz="2800" dirty="0" err="1"/>
              <a:t>Tagihan</a:t>
            </a:r>
            <a:r>
              <a:rPr lang="en-US" sz="2800" dirty="0"/>
              <a:t> BMI&gt;25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BMI&lt;25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773216"/>
                <a:ext cx="11388900" cy="347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Menguji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BMI&gt;25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BMI&lt;25</a:t>
                </a:r>
                <a:endParaRPr lang="en-US" sz="2000" b="1" dirty="0">
                  <a:solidFill>
                    <a:srgbClr val="103864"/>
                  </a:solidFill>
                  <a:latin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1" dirty="0">
                  <a:solidFill>
                    <a:srgbClr val="103864"/>
                  </a:solidFill>
                  <a:latin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1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UJI F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mengetahui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varians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populasi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sama</a:t>
                </a:r>
                <a:endParaRPr lang="en-US" sz="2000" dirty="0">
                  <a:solidFill>
                    <a:srgbClr val="103864"/>
                  </a:solidFill>
                  <a:latin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hasil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F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didapatkan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F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2.91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mendekati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sehingga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H0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gagal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ditolak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0.05</a:t>
                </a: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 &gt; 25 dan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 &lt; 25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773216"/>
                <a:ext cx="11388900" cy="3477835"/>
              </a:xfrm>
              <a:prstGeom prst="rect">
                <a:avLst/>
              </a:prstGeom>
              <a:blipFill>
                <a:blip r:embed="rId3"/>
                <a:stretch>
                  <a:fillRect t="-1091" b="-2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0EF4B37-CDDF-7317-D3C4-ECC1EA1499DD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1ED770-FEF1-35F5-540F-EE1976E36F3B}"/>
              </a:ext>
            </a:extLst>
          </p:cNvPr>
          <p:cNvCxnSpPr>
            <a:cxnSpLocks/>
          </p:cNvCxnSpPr>
          <p:nvPr/>
        </p:nvCxnSpPr>
        <p:spPr>
          <a:xfrm>
            <a:off x="682625" y="1590259"/>
            <a:ext cx="1086664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540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354;g142ad2f6649_0_129">
                <a:extLst>
                  <a:ext uri="{FF2B5EF4-FFF2-40B4-BE49-F238E27FC236}">
                    <a16:creationId xmlns:a16="http://schemas.microsoft.com/office/drawing/2014/main" id="{32FE9488-A72B-4D99-53CD-6C5F40067FDE}"/>
                  </a:ext>
                </a:extLst>
              </p:cNvPr>
              <p:cNvSpPr txBox="1"/>
              <p:nvPr/>
            </p:nvSpPr>
            <p:spPr>
              <a:xfrm>
                <a:off x="401550" y="1117236"/>
                <a:ext cx="11388900" cy="2554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1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UJI T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melakukan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uji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hipotesis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Digunakan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scipy.stats.ttest_ind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opsi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equal_var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=false.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Hasil Uji T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menunjukkan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T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5.93 dan P value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mendekati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sehingga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H0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ditolak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P&lt;0.05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" name="Google Shape;354;g142ad2f6649_0_129">
                <a:extLst>
                  <a:ext uri="{FF2B5EF4-FFF2-40B4-BE49-F238E27FC236}">
                    <a16:creationId xmlns:a16="http://schemas.microsoft.com/office/drawing/2014/main" id="{32FE9488-A72B-4D99-53CD-6C5F40067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0" y="1117236"/>
                <a:ext cx="11388900" cy="2554505"/>
              </a:xfrm>
              <a:prstGeom prst="rect">
                <a:avLst/>
              </a:prstGeom>
              <a:blipFill>
                <a:blip r:embed="rId2"/>
                <a:stretch>
                  <a:fillRect t="-1485" b="-3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97AD708-B183-FFC5-DE59-7EC91128579E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4047815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 idx="4294967295"/>
          </p:nvPr>
        </p:nvSpPr>
        <p:spPr>
          <a:xfrm>
            <a:off x="682625" y="474454"/>
            <a:ext cx="11509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Uji #3:</a:t>
            </a:r>
            <a:br>
              <a:rPr lang="en-US" sz="2800" dirty="0"/>
            </a:b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Laki-laki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Perempuan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773216"/>
                <a:ext cx="11388900" cy="378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Menguji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laki-laki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perempuan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1" dirty="0">
                  <a:solidFill>
                    <a:srgbClr val="103864"/>
                  </a:solidFill>
                  <a:latin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1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UJI F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mengetahui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varians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populasi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sama</a:t>
                </a:r>
                <a:endParaRPr lang="en-US" sz="2000" dirty="0">
                  <a:solidFill>
                    <a:srgbClr val="103864"/>
                  </a:solidFill>
                  <a:latin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hasil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F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didapatkan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F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1.36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mendekati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sehingga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H0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gagal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ditolak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P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0.05</a:t>
                </a: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kesehatan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laki-laki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kesehatan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perempuan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773216"/>
                <a:ext cx="11388900" cy="3785611"/>
              </a:xfrm>
              <a:prstGeom prst="rect">
                <a:avLst/>
              </a:prstGeom>
              <a:blipFill>
                <a:blip r:embed="rId3"/>
                <a:stretch>
                  <a:fillRect t="-1338" b="-20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0EF4B37-CDDF-7317-D3C4-ECC1EA1499DD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1ED770-FEF1-35F5-540F-EE1976E36F3B}"/>
              </a:ext>
            </a:extLst>
          </p:cNvPr>
          <p:cNvCxnSpPr>
            <a:cxnSpLocks/>
          </p:cNvCxnSpPr>
          <p:nvPr/>
        </p:nvCxnSpPr>
        <p:spPr>
          <a:xfrm>
            <a:off x="682625" y="1590259"/>
            <a:ext cx="1086664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075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354;g142ad2f6649_0_129">
                <a:extLst>
                  <a:ext uri="{FF2B5EF4-FFF2-40B4-BE49-F238E27FC236}">
                    <a16:creationId xmlns:a16="http://schemas.microsoft.com/office/drawing/2014/main" id="{32FE9488-A72B-4D99-53CD-6C5F40067FDE}"/>
                  </a:ext>
                </a:extLst>
              </p:cNvPr>
              <p:cNvSpPr txBox="1"/>
              <p:nvPr/>
            </p:nvSpPr>
            <p:spPr>
              <a:xfrm>
                <a:off x="401550" y="1117236"/>
                <a:ext cx="11388900" cy="2554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1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UJI T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melakukan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uji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hipotesis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Digunakan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scipy.stats.ttest_ind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opsi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equal_var</a:t>
                </a:r>
                <a:r>
                  <a:rPr lang="en-US" sz="2000" dirty="0">
                    <a:solidFill>
                      <a:srgbClr val="103864"/>
                    </a:solidFill>
                    <a:latin typeface="Cambria Math" panose="02040503050406030204" pitchFamily="18" charset="0"/>
                    <a:cs typeface="Sora"/>
                    <a:sym typeface="Sora"/>
                  </a:rPr>
                  <a:t>=false.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Hasil Uji T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menunjukkan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T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2.1 dan P value 0.036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0.05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sehingga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H0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ditolak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" name="Google Shape;354;g142ad2f6649_0_129">
                <a:extLst>
                  <a:ext uri="{FF2B5EF4-FFF2-40B4-BE49-F238E27FC236}">
                    <a16:creationId xmlns:a16="http://schemas.microsoft.com/office/drawing/2014/main" id="{32FE9488-A72B-4D99-53CD-6C5F40067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0" y="1117236"/>
                <a:ext cx="11388900" cy="2554505"/>
              </a:xfrm>
              <a:prstGeom prst="rect">
                <a:avLst/>
              </a:prstGeom>
              <a:blipFill>
                <a:blip r:embed="rId2"/>
                <a:stretch>
                  <a:fillRect t="-1485" b="-3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97AD708-B183-FFC5-DE59-7EC91128579E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62863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manajer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sebuah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swasta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hal-hal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pertimbangkan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data-data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peluang-peluang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skenario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memberikan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bersaing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tergantung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tampaknya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BMI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berobat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menerima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visualisasi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interaktif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potential gain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 to Probability, Dimitri P.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Bertsekas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John N.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Tsitsiklis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Chapter 4.5 Covariance and Correlation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Probability and Statistics for Engineers and Scientist, Ronald E. Walpole et. all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Chapter 10 – One and Two-Sample Tests of Hypotheses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H. Myers &amp; Sharon L. Myers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Chapter 10.10 One- and Two-Sample Tests Concerning Variances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http://p2ptm.kemkes.go.id/infographicp2ptm/obesitas/tabel-batas-ambang-indeks-massa-tubuh-imt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Jupyter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Notebook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Numpy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pandas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Scipy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43" y="1504862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penelitian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status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wilayah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US,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E14C7-DF3E-2946-35F5-2DE558CD5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19"/>
          <a:stretch/>
        </p:blipFill>
        <p:spPr>
          <a:xfrm>
            <a:off x="3328367" y="2907774"/>
            <a:ext cx="5170494" cy="3291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Question and Answer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61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#1 Descriptive Statistics Analysis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Usia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43" y="1793097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pandas,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39.207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0A90E7A-8631-0836-48BF-1DD2269B344F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50D87413-A666-B648-B9BA-07F50707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3" y="2552700"/>
            <a:ext cx="11214100" cy="114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1989</Words>
  <Application>Microsoft Macintosh PowerPoint</Application>
  <PresentationFormat>Layar Lebar</PresentationFormat>
  <Paragraphs>287</Paragraphs>
  <Slides>43</Slides>
  <Notes>40</Notes>
  <HiddenSlides>0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43</vt:i4>
      </vt:variant>
    </vt:vector>
  </HeadingPairs>
  <TitlesOfParts>
    <vt:vector size="53" baseType="lpstr">
      <vt:lpstr>Roboto Mono</vt:lpstr>
      <vt:lpstr>Cambria Math</vt:lpstr>
      <vt:lpstr>Calibri</vt:lpstr>
      <vt:lpstr>Sora</vt:lpstr>
      <vt:lpstr>Arial</vt:lpstr>
      <vt:lpstr>Roboto Mono Medium</vt:lpstr>
      <vt:lpstr>Montserrat Light</vt:lpstr>
      <vt:lpstr>Roboto Mono Light</vt:lpstr>
      <vt:lpstr>1_Office Theme</vt:lpstr>
      <vt:lpstr>Office Theme</vt:lpstr>
      <vt:lpstr>Presentasi PowerPoint</vt:lpstr>
      <vt:lpstr>Outline</vt:lpstr>
      <vt:lpstr>Introduction</vt:lpstr>
      <vt:lpstr>Introduction</vt:lpstr>
      <vt:lpstr>Dataset</vt:lpstr>
      <vt:lpstr>Dataset</vt:lpstr>
      <vt:lpstr>Question and Answer</vt:lpstr>
      <vt:lpstr>#1 Descriptive Statistics Analysis</vt:lpstr>
      <vt:lpstr>Rata-rata Usia</vt:lpstr>
      <vt:lpstr>Rata-rata BMI</vt:lpstr>
      <vt:lpstr>Variansi Tagihan Perokok dan Non Perokok</vt:lpstr>
      <vt:lpstr>Rata-rata Umur Perokok Menurut Jenis Kelamin</vt:lpstr>
      <vt:lpstr>Rata-rata tagihan</vt:lpstr>
      <vt:lpstr>Rata-rata tagihan BMI &gt; 25, Perokok maupun Non Perokok</vt:lpstr>
      <vt:lpstr>Analysis</vt:lpstr>
      <vt:lpstr>Analysis</vt:lpstr>
      <vt:lpstr>#2 Categorical Variables Analysis</vt:lpstr>
      <vt:lpstr>Tagihan Berdasarkan Jenis Kelamin</vt:lpstr>
      <vt:lpstr>Proporsi banyak orang di tiap wilayah</vt:lpstr>
      <vt:lpstr>Proporsi perokok dan non perokok</vt:lpstr>
      <vt:lpstr>Peluang Jenis Kelamin Perokok</vt:lpstr>
      <vt:lpstr>Analysis</vt:lpstr>
      <vt:lpstr>#3 Continuous Variables Analysis</vt:lpstr>
      <vt:lpstr>Peluang Tagihan &lt; 16.700 Jika BMI &lt; 25</vt:lpstr>
      <vt:lpstr>Peluang Tagihan &gt; 16.700 Jika Perokok &amp; BMI &gt; 25</vt:lpstr>
      <vt:lpstr>Peluang Tagihan &gt;16.700 Jika Perokok</vt:lpstr>
      <vt:lpstr>Peluang BMI&gt;25 Jika Tagihan 16.700</vt:lpstr>
      <vt:lpstr>Peluang Seseorang Perokok Jika BMI&gt;25 dan Tagihan &gt;16.700</vt:lpstr>
      <vt:lpstr>Analysis</vt:lpstr>
      <vt:lpstr>Analysis</vt:lpstr>
      <vt:lpstr>#4 Variables Correlation</vt:lpstr>
      <vt:lpstr>Korelasi</vt:lpstr>
      <vt:lpstr>#5 Hypothesis Testing</vt:lpstr>
      <vt:lpstr>Uji #1: Tagihan Perokok Lebih Besar dari Tagihan Non Perokok</vt:lpstr>
      <vt:lpstr>Presentasi PowerPoint</vt:lpstr>
      <vt:lpstr>Uji #2: Tagihan BMI&gt;25 Lebih Besar dari Tagihan BMI&lt;25</vt:lpstr>
      <vt:lpstr>Presentasi PowerPoint</vt:lpstr>
      <vt:lpstr>Uji #3: Tagihan Laki-laki Lebih Besar dari Tagihan Perempuan</vt:lpstr>
      <vt:lpstr>Presentasi PowerPoint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aulia.r</cp:lastModifiedBy>
  <cp:revision>3</cp:revision>
  <dcterms:created xsi:type="dcterms:W3CDTF">2022-06-30T03:08:43Z</dcterms:created>
  <dcterms:modified xsi:type="dcterms:W3CDTF">2022-10-08T15:18:34Z</dcterms:modified>
</cp:coreProperties>
</file>